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AzTxkAc1o+hbGSvXXiJGTHLNE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87" name="Google Shape;87;p1"/>
            <p:cNvSpPr/>
            <p:nvPr/>
          </p:nvSpPr>
          <p:spPr>
            <a:xfrm>
              <a:off x="1560551" y="3985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659468" y="3985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48217" y="3985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629061" y="3985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303402" y="3985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318434" y="3985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308320" y="3985"/>
              <a:ext cx="9767847" cy="6858000"/>
            </a:xfrm>
            <a:custGeom>
              <a:rect b="b" l="l" r="r" t="t"/>
              <a:pathLst>
                <a:path extrusionOk="0" h="6858000" w="9767847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 txBox="1"/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dk2"/>
                </a:solidFill>
              </a:rPr>
              <a:t>Cowichan Watershed Board 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3200">
                <a:solidFill>
                  <a:schemeClr val="dk2"/>
                </a:solidFill>
              </a:rPr>
              <a:t>Governance Manual Review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3200">
                <a:solidFill>
                  <a:schemeClr val="dk2"/>
                </a:solidFill>
              </a:rPr>
              <a:t>June CWB Meeting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6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39" name="Google Shape;239;p6"/>
            <p:cNvSpPr/>
            <p:nvPr/>
          </p:nvSpPr>
          <p:spPr>
            <a:xfrm>
              <a:off x="-19221" y="251144"/>
              <a:ext cx="5187198" cy="6239661"/>
            </a:xfrm>
            <a:custGeom>
              <a:rect b="b" l="l" r="r" t="t"/>
              <a:pathLst>
                <a:path extrusionOk="0" h="6239661" w="5187198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-19220" y="297400"/>
              <a:ext cx="5215811" cy="6107388"/>
            </a:xfrm>
            <a:custGeom>
              <a:rect b="b" l="l" r="r" t="t"/>
              <a:pathLst>
                <a:path extrusionOk="0" h="6107388" w="5215811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-19221" y="319367"/>
              <a:ext cx="5217956" cy="6100079"/>
            </a:xfrm>
            <a:custGeom>
              <a:rect b="b" l="l" r="r" t="t"/>
              <a:pathLst>
                <a:path extrusionOk="0" h="6100079" w="5217956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-19220" y="319367"/>
              <a:ext cx="5217957" cy="6100079"/>
            </a:xfrm>
            <a:custGeom>
              <a:rect b="b" l="l" r="r" t="t"/>
              <a:pathLst>
                <a:path extrusionOk="0" h="6100079" w="5217957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6"/>
          <p:cNvSpPr txBox="1"/>
          <p:nvPr>
            <p:ph type="title"/>
          </p:nvPr>
        </p:nvSpPr>
        <p:spPr>
          <a:xfrm>
            <a:off x="640080" y="1243013"/>
            <a:ext cx="4846320" cy="4371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CWB Draft Mission Statement </a:t>
            </a:r>
            <a:endParaRPr/>
          </a:p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6172200" y="804672"/>
            <a:ext cx="5221224" cy="5230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i="1" lang="en-US"/>
              <a:t>Natsumat kwsyaas tu qa’</a:t>
            </a:r>
            <a:endParaRPr b="1" i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/>
              <a:t>“We come together with one heart and mind to work for the health of the watershed and the people who live here”</a:t>
            </a:r>
            <a:endParaRPr b="1" i="1" sz="4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11"/>
          <p:cNvGrpSpPr/>
          <p:nvPr/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52" name="Google Shape;252;p11"/>
            <p:cNvSpPr/>
            <p:nvPr/>
          </p:nvSpPr>
          <p:spPr>
            <a:xfrm>
              <a:off x="-19220" y="116610"/>
              <a:ext cx="5535001" cy="6250127"/>
            </a:xfrm>
            <a:custGeom>
              <a:rect b="b" l="l" r="r" t="t"/>
              <a:pathLst>
                <a:path extrusionOk="0" h="6250127" w="5535001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0">
                  <a:srgbClr val="70AD47">
                    <a:alpha val="9803"/>
                  </a:srgbClr>
                </a:gs>
                <a:gs pos="37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-19221" y="176241"/>
              <a:ext cx="5646908" cy="6130481"/>
            </a:xfrm>
            <a:custGeom>
              <a:rect b="b" l="l" r="r" t="t"/>
              <a:pathLst>
                <a:path extrusionOk="0" h="6130481" w="5646908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54000">
                  <a:srgbClr val="70AD47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-19221" y="176241"/>
              <a:ext cx="5517522" cy="6130481"/>
            </a:xfrm>
            <a:custGeom>
              <a:rect b="b" l="l" r="r" t="t"/>
              <a:pathLst>
                <a:path extrusionOk="0" h="6130481" w="5517522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-19220" y="176241"/>
              <a:ext cx="5517475" cy="6130481"/>
            </a:xfrm>
            <a:custGeom>
              <a:rect b="b" l="l" r="r" t="t"/>
              <a:pathLst>
                <a:path extrusionOk="0" h="6130481" w="5517475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-19221" y="0"/>
              <a:ext cx="5646974" cy="6483075"/>
            </a:xfrm>
            <a:custGeom>
              <a:rect b="b" l="l" r="r" t="t"/>
              <a:pathLst>
                <a:path extrusionOk="0" h="6483075" w="5646974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74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1"/>
          <p:cNvSpPr txBox="1"/>
          <p:nvPr>
            <p:ph type="title"/>
          </p:nvPr>
        </p:nvSpPr>
        <p:spPr>
          <a:xfrm>
            <a:off x="804672" y="2053641"/>
            <a:ext cx="3669161" cy="276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Next Steps</a:t>
            </a:r>
            <a:endParaRPr/>
          </a:p>
        </p:txBody>
      </p:sp>
      <p:sp>
        <p:nvSpPr>
          <p:cNvPr id="258" name="Google Shape;258;p11"/>
          <p:cNvSpPr txBox="1"/>
          <p:nvPr>
            <p:ph idx="1" type="body"/>
          </p:nvPr>
        </p:nvSpPr>
        <p:spPr>
          <a:xfrm>
            <a:off x="5526865" y="801866"/>
            <a:ext cx="6231748" cy="5230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Board Review of Edits in advance of July Meeting</a:t>
            </a:r>
            <a:endParaRPr sz="2400">
              <a:solidFill>
                <a:schemeClr val="dk2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Board adoption of Suggested Edits to the Governance Manual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Board direction to Staff to Present this Draft GM to CVRD Board, and to Cowichan Tribes for Review and Approval (contingent on suggested edits).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Any contingent or suggested edits will be made and incorporated into a Final Draft to be reviewed September CWB Meeting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Final Approved Governance Manual to be circulated to the Partners.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>
            <p:ph type="title"/>
          </p:nvPr>
        </p:nvSpPr>
        <p:spPr>
          <a:xfrm>
            <a:off x="1179226" y="1280679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Background 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8289890" y="0"/>
            <a:ext cx="3902110" cy="2382977"/>
            <a:chOff x="6867015" y="-1"/>
            <a:chExt cx="5324985" cy="3251912"/>
          </a:xfrm>
        </p:grpSpPr>
        <p:sp>
          <p:nvSpPr>
            <p:cNvPr id="104" name="Google Shape;104;p2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179225" y="2890979"/>
            <a:ext cx="10350787" cy="269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The Original Governance Manual (2010)  inform the internal governance procedures – purpose, mandate, and operations.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Updated in 2018 – 3 workshops with the CWB Partners, Staff and Advisors.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Setting the Course Initiative (2022) - interviews with CWB Partners, Staff, and Advisors, and workshop to broadly scope the future purpose, mandate and role.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Setting the Course Recommendations – guiding updates to this Governance Manual.  </a:t>
            </a:r>
            <a:endParaRPr/>
          </a:p>
        </p:txBody>
      </p:sp>
      <p:grpSp>
        <p:nvGrpSpPr>
          <p:cNvPr id="109" name="Google Shape;109;p2"/>
          <p:cNvGrpSpPr/>
          <p:nvPr/>
        </p:nvGrpSpPr>
        <p:grpSpPr>
          <a:xfrm flipH="1" rot="10800000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10" name="Google Shape;110;p2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ime compass on hand" id="120" name="Google Shape;120;p3"/>
          <p:cNvPicPr preferRelativeResize="0"/>
          <p:nvPr/>
        </p:nvPicPr>
        <p:blipFill rotWithShape="1">
          <a:blip r:embed="rId3">
            <a:alphaModFix amt="35000"/>
          </a:blip>
          <a:srcRect b="0" l="0" r="0" t="15414"/>
          <a:stretch/>
        </p:blipFill>
        <p:spPr>
          <a:xfrm>
            <a:off x="20" y="10"/>
            <a:ext cx="12191981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>
            <p:ph type="title"/>
          </p:nvPr>
        </p:nvSpPr>
        <p:spPr>
          <a:xfrm>
            <a:off x="3880430" y="583345"/>
            <a:ext cx="7160357" cy="41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alibri"/>
              <a:buNone/>
            </a:pPr>
            <a:r>
              <a:rPr lang="en-US" sz="8000">
                <a:solidFill>
                  <a:srgbClr val="FFFFFF"/>
                </a:solidFill>
              </a:rPr>
              <a:t>Governance Manual Edits 2023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26" name="Google Shape;126;p3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>
            <p:ph type="title"/>
          </p:nvPr>
        </p:nvSpPr>
        <p:spPr>
          <a:xfrm>
            <a:off x="2883223" y="642431"/>
            <a:ext cx="5754696" cy="1837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Setting the Course Recommendations</a:t>
            </a:r>
            <a:endParaRPr/>
          </a:p>
        </p:txBody>
      </p:sp>
      <p:grpSp>
        <p:nvGrpSpPr>
          <p:cNvPr id="135" name="Google Shape;135;p4"/>
          <p:cNvGrpSpPr/>
          <p:nvPr/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36" name="Google Shape;136;p4"/>
            <p:cNvSpPr/>
            <p:nvPr/>
          </p:nvSpPr>
          <p:spPr>
            <a:xfrm>
              <a:off x="1560551" y="36937"/>
              <a:ext cx="9313016" cy="6858000"/>
            </a:xfrm>
            <a:custGeom>
              <a:rect b="b" l="l" r="r" t="t"/>
              <a:pathLst>
                <a:path extrusionOk="0" h="6858000" w="9313016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659468" y="36937"/>
              <a:ext cx="9065550" cy="6858000"/>
            </a:xfrm>
            <a:custGeom>
              <a:rect b="b" l="l" r="r" t="t"/>
              <a:pathLst>
                <a:path extrusionOk="0" h="6858000" w="906555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48217" y="36937"/>
              <a:ext cx="9088051" cy="6858000"/>
            </a:xfrm>
            <a:custGeom>
              <a:rect b="b" l="l" r="r" t="t"/>
              <a:pathLst>
                <a:path extrusionOk="0" h="6858000" w="9088051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29061" y="36937"/>
              <a:ext cx="9107210" cy="6858000"/>
            </a:xfrm>
            <a:custGeom>
              <a:rect b="b" l="l" r="r" t="t"/>
              <a:pathLst>
                <a:path extrusionOk="0" h="6858000" w="910721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784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318434" y="36937"/>
              <a:ext cx="9747620" cy="6858000"/>
            </a:xfrm>
            <a:custGeom>
              <a:rect b="b" l="l" r="r" t="t"/>
              <a:pathLst>
                <a:path extrusionOk="0" h="6858000" w="974762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20000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1767648" y="2771776"/>
            <a:ext cx="9747619" cy="358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b="1" lang="en-US" sz="3200">
                <a:solidFill>
                  <a:schemeClr val="dk2"/>
                </a:solidFill>
              </a:rPr>
              <a:t>Clarify Role, Scope and Mandate of the CWB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</a:rPr>
              <a:t>Establish a Mission Statement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b="1" lang="en-US" sz="2800">
                <a:solidFill>
                  <a:schemeClr val="accent1"/>
                </a:solidFill>
              </a:rPr>
              <a:t>Update Governance Manual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>
                <a:solidFill>
                  <a:schemeClr val="dk2"/>
                </a:solidFill>
              </a:rPr>
              <a:t>Develop Policies about what is in/out of Scope</a:t>
            </a:r>
            <a:endParaRPr/>
          </a:p>
          <a:p>
            <a:pPr indent="-127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b="1" i="1" lang="en-US" sz="3200">
                <a:solidFill>
                  <a:schemeClr val="dk2"/>
                </a:solidFill>
              </a:rPr>
              <a:t>“The CWB Governance Manual clarifies the relationship and the roles of the Partners” </a:t>
            </a:r>
            <a:r>
              <a:rPr lang="en-US" sz="3200">
                <a:solidFill>
                  <a:schemeClr val="dk2"/>
                </a:solidFill>
              </a:rPr>
              <a:t>CVRD Staff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5"/>
          <p:cNvGrpSpPr/>
          <p:nvPr/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</p:grpSpPr>
        <p:sp>
          <p:nvSpPr>
            <p:cNvPr id="149" name="Google Shape;149;p5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5"/>
          <p:cNvSpPr txBox="1"/>
          <p:nvPr>
            <p:ph type="title"/>
          </p:nvPr>
        </p:nvSpPr>
        <p:spPr>
          <a:xfrm>
            <a:off x="3027924" y="991261"/>
            <a:ext cx="5754696" cy="183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Process of Reviewing Governance Manual</a:t>
            </a:r>
            <a:endParaRPr/>
          </a:p>
        </p:txBody>
      </p:sp>
      <p:sp>
        <p:nvSpPr>
          <p:cNvPr id="154" name="Google Shape;154;p5"/>
          <p:cNvSpPr txBox="1"/>
          <p:nvPr>
            <p:ph idx="1" type="body"/>
          </p:nvPr>
        </p:nvSpPr>
        <p:spPr>
          <a:xfrm>
            <a:off x="2057400" y="2828610"/>
            <a:ext cx="8815388" cy="2900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b="1" lang="en-US" sz="3200">
                <a:solidFill>
                  <a:schemeClr val="dk2"/>
                </a:solidFill>
              </a:rPr>
              <a:t>Monthly Leadership Team Meetings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April – Reviewed Mission Statement,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May – Reviewed Mission Statement, Membership, Role, Scope and Mandate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>
                <a:solidFill>
                  <a:schemeClr val="dk2"/>
                </a:solidFill>
              </a:rPr>
              <a:t>June – Finalized Draft Mission Statement, Reviewed 	Recommended Edits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grpSp>
        <p:nvGrpSpPr>
          <p:cNvPr id="155" name="Google Shape;155;p5"/>
          <p:cNvGrpSpPr/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</p:grpSpPr>
        <p:sp>
          <p:nvSpPr>
            <p:cNvPr id="156" name="Google Shape;156;p5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>
            <p:ph type="title"/>
          </p:nvPr>
        </p:nvSpPr>
        <p:spPr>
          <a:xfrm>
            <a:off x="1178564" y="164104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Review of Edits </a:t>
            </a:r>
            <a:endParaRPr/>
          </a:p>
        </p:txBody>
      </p:sp>
      <p:grpSp>
        <p:nvGrpSpPr>
          <p:cNvPr id="167" name="Google Shape;167;p7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68" name="Google Shape;168;p7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1274378" y="1729982"/>
            <a:ext cx="9833548" cy="4442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3200">
                <a:solidFill>
                  <a:schemeClr val="dk2"/>
                </a:solidFill>
              </a:rPr>
              <a:t>Purpose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>
                <a:solidFill>
                  <a:schemeClr val="dk2"/>
                </a:solidFill>
              </a:rPr>
              <a:t>Reframed reference to CBWMP – as while it was foundational, it is no longer the singular purpose of the CWB.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NEW: </a:t>
            </a:r>
            <a:r>
              <a:rPr b="1" lang="en-US" sz="2400">
                <a:solidFill>
                  <a:srgbClr val="385623"/>
                </a:solidFill>
              </a:rPr>
              <a:t>The purpose of the CWB is to facilitate the collaborative management and decision-making to protect and enhance the health of the whole of the Cowichan and Koksilah Watersheds (collectively referred to as the Cowichan Watershed).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174" name="Google Shape;174;p7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>
            <p:ph type="title"/>
          </p:nvPr>
        </p:nvSpPr>
        <p:spPr>
          <a:xfrm>
            <a:off x="1178564" y="164104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Review of Edits </a:t>
            </a:r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86" name="Google Shape;186;p8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1274378" y="1729982"/>
            <a:ext cx="9833548" cy="4442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Mandate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Reframed to include new language that defines how the Board Operates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NEW: </a:t>
            </a:r>
            <a:r>
              <a:rPr b="1" i="0" lang="en-US" sz="2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Board provides a space for people to come together with their respective authorities, integrity and humanity; to share information, make consensus recommendations and/or commitments; and then go and work to implement those recommendations and commitments in their own organizations with their own authorities.</a:t>
            </a:r>
            <a:endParaRPr b="1" i="0" sz="24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192" name="Google Shape;192;p8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>
            <p:ph type="title"/>
          </p:nvPr>
        </p:nvSpPr>
        <p:spPr>
          <a:xfrm>
            <a:off x="1178564" y="164104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Review of Edits </a:t>
            </a:r>
            <a:endParaRPr/>
          </a:p>
        </p:txBody>
      </p:sp>
      <p:grpSp>
        <p:nvGrpSpPr>
          <p:cNvPr id="203" name="Google Shape;203;p9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04" name="Google Shape;204;p9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9"/>
          <p:cNvSpPr txBox="1"/>
          <p:nvPr>
            <p:ph idx="1" type="body"/>
          </p:nvPr>
        </p:nvSpPr>
        <p:spPr>
          <a:xfrm>
            <a:off x="1274378" y="1729982"/>
            <a:ext cx="9833548" cy="4442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Edited to Appoint up to 16 (was 14) Members – to ensure adequate room on the board to fully appoint Members from all sectors (including members at-large).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Quorum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Edited to ensure that Quorum only exists when there is representation from both foundational Partners.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</p:txBody>
      </p:sp>
      <p:grpSp>
        <p:nvGrpSpPr>
          <p:cNvPr id="209" name="Google Shape;209;p9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10" name="Google Shape;210;p9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>
            <p:ph type="title"/>
          </p:nvPr>
        </p:nvSpPr>
        <p:spPr>
          <a:xfrm>
            <a:off x="1178564" y="164104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</a:rPr>
              <a:t>Review of Edits </a:t>
            </a:r>
            <a:endParaRPr/>
          </a:p>
        </p:txBody>
      </p:sp>
      <p:grpSp>
        <p:nvGrpSpPr>
          <p:cNvPr id="221" name="Google Shape;221;p10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22" name="Google Shape;222;p10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0"/>
          <p:cNvSpPr txBox="1"/>
          <p:nvPr>
            <p:ph idx="1" type="body"/>
          </p:nvPr>
        </p:nvSpPr>
        <p:spPr>
          <a:xfrm>
            <a:off x="1274378" y="1729982"/>
            <a:ext cx="10155622" cy="4785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Roles and Responsibilities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Edited to encourage Members to be responsible for maintaining communications between their respective organizations with regards to the work of the Board.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Advisors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Edited to add the roles and responsibilities of Advisors to the Board.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Reporting and Evaluation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latin typeface="Calibri"/>
                <a:ea typeface="Calibri"/>
                <a:cs typeface="Calibri"/>
                <a:sym typeface="Calibri"/>
              </a:rPr>
              <a:t>Edited to require budgets, business plans to be 3 years (instead of 5 years), and to remove responsibility to evaluate and report on progress on implementation of the the CBWMP.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solidFill>
                <a:srgbClr val="385623"/>
              </a:solidFill>
            </a:endParaRPr>
          </a:p>
        </p:txBody>
      </p:sp>
      <p:grpSp>
        <p:nvGrpSpPr>
          <p:cNvPr id="227" name="Google Shape;227;p10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28" name="Google Shape;228;p10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2023-06-14T15:14:02Z</dcterms:created>
  <dc:creator>lisa fox</dc:creator>
</cp:coreProperties>
</file>